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77" r:id="rId5"/>
    <p:sldId id="264" r:id="rId6"/>
    <p:sldId id="278" r:id="rId7"/>
    <p:sldId id="265" r:id="rId8"/>
    <p:sldId id="272" r:id="rId9"/>
    <p:sldId id="275" r:id="rId10"/>
    <p:sldId id="260" r:id="rId11"/>
    <p:sldId id="270" r:id="rId12"/>
    <p:sldId id="279" r:id="rId13"/>
    <p:sldId id="271" r:id="rId14"/>
    <p:sldId id="280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i Reyes" initials="KR" lastIdx="1" clrIdx="0">
    <p:extLst>
      <p:ext uri="{19B8F6BF-5375-455C-9EA6-DF929625EA0E}">
        <p15:presenceInfo xmlns:p15="http://schemas.microsoft.com/office/powerpoint/2012/main" userId="S-1-5-21-515967899-1482476501-682003330-19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60"/>
  </p:normalViewPr>
  <p:slideViewPr>
    <p:cSldViewPr>
      <p:cViewPr varScale="1">
        <p:scale>
          <a:sx n="84" d="100"/>
          <a:sy n="84" d="100"/>
        </p:scale>
        <p:origin x="102" y="78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6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17F23D-2FCB-49AB-BEF8-12E8A8D80D5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364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38EC7C-7F73-4380-A393-79AA5D07813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4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7EEA0-9B80-41CE-BC7B-B4FCDF4F62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1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708D3B-2B3C-42BE-87D4-5D288E69C27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426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8C2FD-1260-4DB9-987F-9B1E7B8F423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00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9DAEBD-5D5E-49FD-B9D6-138AB7A6992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62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12B69-F394-4A2D-A20B-880A7EA8B26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02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2C15C0-830D-499F-A4F3-DC99024AC75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539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E3D3E6-4574-4326-93F6-AD5F9A980E5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28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5410D-417B-4EAA-A1DF-76CEFCBFDFA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566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1C78D-DEF2-4B40-987C-21E1E0F0905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576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D90ED17-793B-44B5-A154-019EF454049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28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2800" b="1" dirty="0" smtClean="0"/>
              <a:t>Comparative and Superlative Adjectives</a:t>
            </a:r>
            <a:endParaRPr lang="en-US" altLang="en-US" sz="2800" b="1" dirty="0" smtClean="0"/>
          </a:p>
        </p:txBody>
      </p:sp>
      <p:pic>
        <p:nvPicPr>
          <p:cNvPr id="2" name="Picture 1" descr="Two cell phones side by s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556462"/>
            <a:ext cx="4400550" cy="2933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6600" y="6469380"/>
            <a:ext cx="22060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https://unsplash.com/photos/_4_8WLZ99KU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smtClean="0"/>
              <a:t>Superlatives</a:t>
            </a:r>
            <a:br>
              <a:rPr lang="en-US" altLang="en-US" sz="4000" dirty="0" smtClean="0"/>
            </a:br>
            <a:r>
              <a:rPr lang="en-US" altLang="en-US" sz="2400" dirty="0" smtClean="0"/>
              <a:t>Comparing one against others in a group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800" dirty="0" smtClean="0"/>
              <a:t>Good</a:t>
            </a:r>
          </a:p>
          <a:p>
            <a:r>
              <a:rPr lang="en-US" sz="1800" dirty="0" smtClean="0"/>
              <a:t>Bad </a:t>
            </a:r>
          </a:p>
          <a:p>
            <a:r>
              <a:rPr lang="en-US" sz="1800" dirty="0" smtClean="0"/>
              <a:t>New</a:t>
            </a:r>
          </a:p>
          <a:p>
            <a:r>
              <a:rPr lang="en-US" sz="1800" dirty="0" smtClean="0"/>
              <a:t>Old </a:t>
            </a:r>
          </a:p>
          <a:p>
            <a:r>
              <a:rPr lang="en-US" sz="1800" dirty="0" smtClean="0"/>
              <a:t>Expensive</a:t>
            </a:r>
          </a:p>
          <a:p>
            <a:r>
              <a:rPr lang="en-US" sz="1800" dirty="0" smtClean="0"/>
              <a:t>Cheap</a:t>
            </a:r>
          </a:p>
          <a:p>
            <a:r>
              <a:rPr lang="en-US" sz="1800" dirty="0" smtClean="0"/>
              <a:t>Big</a:t>
            </a:r>
          </a:p>
          <a:p>
            <a:r>
              <a:rPr lang="en-US" sz="1800" dirty="0" smtClean="0"/>
              <a:t>Small</a:t>
            </a:r>
          </a:p>
          <a:p>
            <a:r>
              <a:rPr lang="en-US" sz="1800" dirty="0" smtClean="0"/>
              <a:t>Powerful</a:t>
            </a:r>
          </a:p>
          <a:p>
            <a:r>
              <a:rPr lang="en-US" sz="1800" dirty="0" smtClean="0"/>
              <a:t>Heavy</a:t>
            </a:r>
          </a:p>
          <a:p>
            <a:r>
              <a:rPr lang="en-US" sz="1800" dirty="0" smtClean="0"/>
              <a:t>Light</a:t>
            </a:r>
          </a:p>
          <a:p>
            <a:r>
              <a:rPr lang="en-US" sz="1800" dirty="0" smtClean="0"/>
              <a:t>Other: _____________</a:t>
            </a:r>
          </a:p>
          <a:p>
            <a:r>
              <a:rPr lang="en-US" sz="1800" dirty="0" smtClean="0"/>
              <a:t>Other: _____________</a:t>
            </a:r>
          </a:p>
          <a:p>
            <a:r>
              <a:rPr lang="en-US" sz="1800" dirty="0" smtClean="0"/>
              <a:t>Other: _____________</a:t>
            </a:r>
          </a:p>
          <a:p>
            <a:r>
              <a:rPr lang="en-US" sz="1800" dirty="0" smtClean="0"/>
              <a:t>Other: _____________</a:t>
            </a:r>
          </a:p>
          <a:p>
            <a:endParaRPr lang="en-US" dirty="0"/>
          </a:p>
        </p:txBody>
      </p:sp>
      <p:pic>
        <p:nvPicPr>
          <p:cNvPr id="2" name="Picture 1" descr="a chart with four phone devices / personal assistants Source: https://www.wired.com/images_blogs/gadgetlab/2009/06/smart_guide2.gif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019" y="838200"/>
            <a:ext cx="5475339" cy="5143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25146" y="6129666"/>
            <a:ext cx="457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https://www.wired.com/images_blogs/gadgetlab/2009/06/smart_guide2.gif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Superlative Spelling Rules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old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mtClean="0"/>
              <a:t>	young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mtClean="0"/>
              <a:t>	new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mtClean="0"/>
              <a:t>	small</a:t>
            </a:r>
          </a:p>
          <a:p>
            <a:pPr marL="609600" indent="-609600" eaLnBrk="1" hangingPunct="1">
              <a:buFontTx/>
              <a:buNone/>
            </a:pPr>
            <a:endParaRPr lang="en-US" altLang="en-US" smtClean="0"/>
          </a:p>
          <a:p>
            <a:pPr marL="609600" indent="-609600" eaLnBrk="1" hangingPunct="1">
              <a:buFontTx/>
              <a:buAutoNum type="arabicPeriod" startAt="2"/>
            </a:pPr>
            <a:r>
              <a:rPr lang="en-US" altLang="en-US" smtClean="0"/>
              <a:t>big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mtClean="0"/>
              <a:t>	hot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114800" y="68580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One syllable adjective + est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276600" y="7391400"/>
            <a:ext cx="6248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One syllable adjective with final three letters consonant + vowel + consonant, double final consonant + est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0" y="68580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Never double w, x, 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27168E-6 L 0.00416 -0.66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332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10867 L 0 -0.44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 0.13318 L 0.425 -0.199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  <p:bldP spid="174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Superlative Spelling Rules (2)</a:t>
            </a:r>
            <a:endParaRPr lang="en-US" altLang="en-US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+mj-lt"/>
              <a:buAutoNum type="arabicPeriod" startAt="3"/>
            </a:pPr>
            <a:r>
              <a:rPr lang="en-US" altLang="en-US" sz="2800" dirty="0"/>
              <a:t>l</a:t>
            </a:r>
            <a:r>
              <a:rPr lang="en-US" altLang="en-US" sz="2800" dirty="0" smtClean="0"/>
              <a:t>arge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dirty="0"/>
              <a:t>  </a:t>
            </a:r>
            <a:r>
              <a:rPr lang="en-US" altLang="en-US" sz="2800" dirty="0" smtClean="0"/>
              <a:t>      wide</a:t>
            </a:r>
            <a:endParaRPr lang="en-US" altLang="en-US" sz="2800" dirty="0" smtClean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114800" y="6858000"/>
            <a:ext cx="419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/>
              <a:t>One syllable adjective </a:t>
            </a:r>
            <a:r>
              <a:rPr lang="en-US" altLang="en-US" sz="2400" b="1" dirty="0" smtClean="0"/>
              <a:t> with final e + </a:t>
            </a:r>
            <a:r>
              <a:rPr lang="en-US" altLang="en-US" sz="2400" b="1" dirty="0" err="1" smtClean="0"/>
              <a:t>st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887783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27168E-6 L 0.00416 -0.66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332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Superlative Spelling </a:t>
            </a:r>
            <a:r>
              <a:rPr lang="en-US" altLang="en-US" dirty="0" smtClean="0"/>
              <a:t>Rules (3)</a:t>
            </a:r>
            <a:endParaRPr lang="en-US" altLang="en-US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+mj-lt"/>
              <a:buAutoNum type="arabicPeriod" startAt="4"/>
            </a:pPr>
            <a:r>
              <a:rPr lang="en-US" altLang="en-US" dirty="0" smtClean="0"/>
              <a:t>easy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dirty="0" smtClean="0"/>
              <a:t>	happy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dirty="0" smtClean="0"/>
              <a:t>	sunny</a:t>
            </a:r>
          </a:p>
          <a:p>
            <a:pPr marL="609600" indent="-609600" eaLnBrk="1" hangingPunct="1">
              <a:buFontTx/>
              <a:buNone/>
            </a:pPr>
            <a:endParaRPr lang="en-US" altLang="en-US" dirty="0" smtClean="0"/>
          </a:p>
          <a:p>
            <a:pPr marL="609600" indent="-609600" eaLnBrk="1" hangingPunct="1">
              <a:buFont typeface="+mj-lt"/>
              <a:buAutoNum type="arabicPeriod" startAt="5"/>
            </a:pPr>
            <a:r>
              <a:rPr lang="en-US" altLang="en-US" dirty="0" smtClean="0"/>
              <a:t>difficult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dirty="0" smtClean="0"/>
              <a:t>	confusing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dirty="0" smtClean="0"/>
              <a:t>	expensive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352800" y="68580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Adjective with final y, - y + iest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971800" y="7315200"/>
            <a:ext cx="6477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Adjective with more than one syllable,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add “the most” in front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00417 -0.677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3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7 L 1.11022E-16 -0.448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Irregular Superlative Adjectives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Memorize</a:t>
            </a:r>
            <a:r>
              <a:rPr lang="en-US" altLang="en-US" sz="2800" dirty="0" smtClean="0"/>
              <a:t>!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good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bad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far</a:t>
            </a:r>
            <a:endParaRPr lang="en-US" altLang="en-US" sz="2800" dirty="0" smtClean="0"/>
          </a:p>
        </p:txBody>
      </p:sp>
      <p:pic>
        <p:nvPicPr>
          <p:cNvPr id="2" name="Picture 1" descr="Finger with ribbon tied around i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825625"/>
            <a:ext cx="3015933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4400" y="6553200"/>
            <a:ext cx="30812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https://pixabay.com/vectors/reminder-bow-red-ribbon-hand-23771/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8904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Any Questions?</a:t>
            </a:r>
          </a:p>
        </p:txBody>
      </p:sp>
      <p:pic>
        <p:nvPicPr>
          <p:cNvPr id="2" name="Picture 1" descr="question mar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295400"/>
            <a:ext cx="5257800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6649483"/>
            <a:ext cx="28648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https://pixabay.com/vectors/question-mark-question-1750942/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Adjectives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Describing words – describe nouns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Number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Personal opinions:  quality, appearance, value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Size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Form / shape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Age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Color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Origin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Material (what is it made of?)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Comparatives</a:t>
            </a:r>
          </a:p>
        </p:txBody>
      </p:sp>
      <p:pic>
        <p:nvPicPr>
          <p:cNvPr id="6148" name="Picture 6" descr="SU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5334000" y="1219200"/>
            <a:ext cx="312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/>
              <a:t>Car B</a:t>
            </a:r>
            <a:endParaRPr lang="en-US" altLang="en-US" sz="2800" b="1" dirty="0"/>
          </a:p>
        </p:txBody>
      </p:sp>
      <p:pic>
        <p:nvPicPr>
          <p:cNvPr id="6150" name="Picture 9" descr="Mini Coo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9450"/>
            <a:ext cx="4191000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762000" y="1295400"/>
            <a:ext cx="312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/>
              <a:t>Car A</a:t>
            </a:r>
            <a:endParaRPr lang="en-US" altLang="en-US" sz="2800" b="1" dirty="0"/>
          </a:p>
        </p:txBody>
      </p:sp>
      <p:sp>
        <p:nvSpPr>
          <p:cNvPr id="6152" name="Text Box 12"/>
          <p:cNvSpPr txBox="1">
            <a:spLocks noChangeArrowheads="1"/>
          </p:cNvSpPr>
          <p:nvPr/>
        </p:nvSpPr>
        <p:spPr bwMode="auto">
          <a:xfrm>
            <a:off x="4238511" y="5411787"/>
            <a:ext cx="19970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Economical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Comfortable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Expensive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55" name="Text Box 16"/>
          <p:cNvSpPr txBox="1">
            <a:spLocks noChangeArrowheads="1"/>
          </p:cNvSpPr>
          <p:nvPr/>
        </p:nvSpPr>
        <p:spPr bwMode="auto">
          <a:xfrm>
            <a:off x="2830513" y="5411787"/>
            <a:ext cx="1447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Long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Heavy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Fast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Let’s compare</a:t>
            </a:r>
            <a:endParaRPr lang="en-US" altLang="en-US" dirty="0" smtClean="0"/>
          </a:p>
        </p:txBody>
      </p:sp>
      <p:graphicFrame>
        <p:nvGraphicFramePr>
          <p:cNvPr id="6" name="Content Placeholder 5" descr="A table showing the cost, top speed, miles per gallon, length, and consumer rating gide of Car A and Car B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6411907"/>
              </p:ext>
            </p:extLst>
          </p:nvPr>
        </p:nvGraphicFramePr>
        <p:xfrm>
          <a:off x="228600" y="1752600"/>
          <a:ext cx="86868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8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84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32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223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72836">
                <a:tc>
                  <a:txBody>
                    <a:bodyPr/>
                    <a:lstStyle/>
                    <a:p>
                      <a:r>
                        <a:rPr lang="en-US" sz="1800" dirty="0"/>
                        <a:t>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Top 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Consumer Guide Rating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0982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Car A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$19,400 - $34,300 </a:t>
                      </a:r>
                    </a:p>
                    <a:p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80 mph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29 mpg (city)</a:t>
                      </a:r>
                    </a:p>
                    <a:p>
                      <a:r>
                        <a:rPr lang="en-US" sz="1800" b="0" dirty="0"/>
                        <a:t>37</a:t>
                      </a:r>
                      <a:r>
                        <a:rPr lang="en-US" sz="1800" b="0" baseline="0" dirty="0"/>
                        <a:t> mpg (highway)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10 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1,386 lbs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63 / </a:t>
                      </a:r>
                      <a:r>
                        <a:rPr lang="en-US" sz="1800" b="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0982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Car B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$35,700 - $35,700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 mph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mpg (city)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mpg (highway)</a:t>
                      </a:r>
                      <a:endParaRPr lang="en-US" sz="18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15 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4,188 lbs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66 / 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Comparative Spelling Rules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dirty="0" smtClean="0"/>
              <a:t>cheap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	small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	fast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	slow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altLang="en-US" sz="2800" dirty="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2"/>
            </a:pPr>
            <a:r>
              <a:rPr lang="en-US" altLang="en-US" sz="2800" dirty="0" smtClean="0"/>
              <a:t>big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	</a:t>
            </a:r>
            <a:r>
              <a:rPr lang="en-US" altLang="en-US" sz="2800" dirty="0" smtClean="0"/>
              <a:t>thin</a:t>
            </a:r>
            <a:endParaRPr lang="en-US" altLang="en-US" sz="2800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	hot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114800" y="68580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One syllable adjective + er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276600" y="7391400"/>
            <a:ext cx="6248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One syllable adjective with final three letters consonant + vowel + consonant, double final consonant + er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0" y="68580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Never double w, x, 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27168E-6 L 0.00416 -0.66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332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10867 L 0 -0.44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 0.13318 L 0.425 -0.199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102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Comparative Spelling </a:t>
            </a:r>
            <a:r>
              <a:rPr lang="en-US" altLang="en-US" dirty="0" smtClean="0"/>
              <a:t>Rules (2)</a:t>
            </a:r>
            <a:endParaRPr lang="en-US" altLang="en-US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+mj-lt"/>
              <a:buAutoNum type="arabicPeriod" startAt="3"/>
            </a:pPr>
            <a:r>
              <a:rPr lang="en-US" altLang="en-US" sz="2800" dirty="0"/>
              <a:t>l</a:t>
            </a:r>
            <a:r>
              <a:rPr lang="en-US" altLang="en-US" sz="2800" dirty="0" smtClean="0"/>
              <a:t>arge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dirty="0"/>
              <a:t>  </a:t>
            </a:r>
            <a:r>
              <a:rPr lang="en-US" altLang="en-US" sz="2800" dirty="0" smtClean="0"/>
              <a:t>     wide</a:t>
            </a:r>
            <a:endParaRPr lang="en-US" altLang="en-US" sz="2800" dirty="0" smtClean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114800" y="6858000"/>
            <a:ext cx="419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/>
              <a:t>One syllable adjective </a:t>
            </a:r>
            <a:r>
              <a:rPr lang="en-US" altLang="en-US" sz="2400" b="1" dirty="0" smtClean="0"/>
              <a:t> with final e + r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664142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27168E-6 L 0.00416 -0.66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332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Comparative Spelling </a:t>
            </a:r>
            <a:r>
              <a:rPr lang="en-US" altLang="en-US" dirty="0" smtClean="0"/>
              <a:t>Rules (3)</a:t>
            </a:r>
            <a:endParaRPr lang="en-US" alt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80000"/>
              </a:lnSpc>
              <a:buFont typeface="+mj-lt"/>
              <a:buAutoNum type="arabicPeriod" startAt="4"/>
            </a:pPr>
            <a:r>
              <a:rPr lang="en-US" altLang="en-US" sz="2800" dirty="0" smtClean="0"/>
              <a:t>pretty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 smtClean="0"/>
              <a:t>	easy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 smtClean="0"/>
              <a:t>	happy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 smtClean="0"/>
              <a:t>	busy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altLang="en-US" sz="2800" dirty="0" smtClean="0"/>
          </a:p>
          <a:p>
            <a:pPr marL="609600" indent="-609600" eaLnBrk="1" hangingPunct="1">
              <a:lnSpc>
                <a:spcPct val="80000"/>
              </a:lnSpc>
              <a:buFont typeface="+mj-lt"/>
              <a:buAutoNum type="arabicPeriod" startAt="5"/>
            </a:pPr>
            <a:r>
              <a:rPr lang="en-US" altLang="en-US" sz="2800" dirty="0" smtClean="0"/>
              <a:t>interesting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 smtClean="0"/>
              <a:t>	beautiful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 smtClean="0"/>
              <a:t>	handsome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 smtClean="0"/>
              <a:t>	intelligent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 smtClean="0"/>
              <a:t>	expensive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352800" y="68580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Adjective with final y, - y + ier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971800" y="7315200"/>
            <a:ext cx="6477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Adjective with more than one syllable,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add “more” in front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00417 -0.677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3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7 L 1.11022E-16 -0.448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Irregular </a:t>
            </a:r>
            <a:r>
              <a:rPr lang="en-US" altLang="en-US" dirty="0" smtClean="0"/>
              <a:t>Comparative </a:t>
            </a:r>
            <a:r>
              <a:rPr lang="en-US" altLang="en-US" dirty="0" smtClean="0"/>
              <a:t>Adjectives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Memorize</a:t>
            </a:r>
            <a:r>
              <a:rPr lang="en-US" altLang="en-US" sz="2800" dirty="0" smtClean="0"/>
              <a:t>!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good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bad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far</a:t>
            </a:r>
            <a:endParaRPr lang="en-US" altLang="en-US" sz="2800" dirty="0" smtClean="0"/>
          </a:p>
        </p:txBody>
      </p:sp>
      <p:pic>
        <p:nvPicPr>
          <p:cNvPr id="2" name="Picture 1" descr="Finger with ribbon tied around i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813156"/>
            <a:ext cx="3015933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4400" y="6553200"/>
            <a:ext cx="30812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https://pixabay.com/vectors/reminder-bow-red-ribbon-hand-23771/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if they are equal?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4800" y="5869650"/>
            <a:ext cx="83820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as __________ (adjective) as ____________</a:t>
            </a:r>
          </a:p>
        </p:txBody>
      </p:sp>
      <p:pic>
        <p:nvPicPr>
          <p:cNvPr id="2" name="Picture 1" descr="Two pairs of shoes"/>
          <p:cNvPicPr>
            <a:picLocks noChangeAspect="1"/>
          </p:cNvPicPr>
          <p:nvPr/>
        </p:nvPicPr>
        <p:blipFill rotWithShape="1">
          <a:blip r:embed="rId2"/>
          <a:srcRect l="49524"/>
          <a:stretch/>
        </p:blipFill>
        <p:spPr>
          <a:xfrm>
            <a:off x="2667000" y="1628796"/>
            <a:ext cx="3028950" cy="4000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5629296"/>
            <a:ext cx="20297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https://unsplash.com/photos/8W-p8SS6NJE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6272</TotalTime>
  <Words>404</Words>
  <Application>Microsoft Office PowerPoint</Application>
  <PresentationFormat>On-screen Show (4:3)</PresentationFormat>
  <Paragraphs>135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Comparative and Superlative Adjectives</vt:lpstr>
      <vt:lpstr>Adjectives</vt:lpstr>
      <vt:lpstr>Comparatives</vt:lpstr>
      <vt:lpstr>Let’s compare</vt:lpstr>
      <vt:lpstr>Comparative Spelling Rules</vt:lpstr>
      <vt:lpstr>Comparative Spelling Rules (2)</vt:lpstr>
      <vt:lpstr>Comparative Spelling Rules (3)</vt:lpstr>
      <vt:lpstr>Irregular Comparative Adjectives</vt:lpstr>
      <vt:lpstr>What if they are equal?</vt:lpstr>
      <vt:lpstr>Superlatives Comparing one against others in a group</vt:lpstr>
      <vt:lpstr>Superlative Spelling Rules</vt:lpstr>
      <vt:lpstr>Superlative Spelling Rules (2)</vt:lpstr>
      <vt:lpstr>Superlative Spelling Rules (3)</vt:lpstr>
      <vt:lpstr>Irregular Superlative Adjectives</vt:lpstr>
      <vt:lpstr>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Comparative and Superlative Adjectives</dc:title>
  <dc:creator>Kristi Reyes</dc:creator>
  <cp:lastModifiedBy>Kristi Reyes</cp:lastModifiedBy>
  <cp:revision>41</cp:revision>
  <dcterms:created xsi:type="dcterms:W3CDTF">2006-03-23T16:14:32Z</dcterms:created>
  <dcterms:modified xsi:type="dcterms:W3CDTF">2022-06-08T20:09:34Z</dcterms:modified>
</cp:coreProperties>
</file>